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5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37" r:id="rId27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75" Type="http://schemas.openxmlformats.org/officeDocument/2006/relationships/slide" Target="slides/slide159.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100.xml"/><Relationship Id="rId2" Type="http://schemas.openxmlformats.org/officeDocument/2006/relationships/image" Target="../media/image318.jpeg"/></Relationships>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158CB8CA-C391-38BE-9A3A-4A98CC816CB6}"/>
              </a:ext>
            </a:extLst>
          </p:cNvPr>
          <p:cNvSpPr>
            <a:spLocks noGrp="1" noChangeArrowheads="1"/>
          </p:cNvSpPr>
          <p:nvPr>
            <p:ph type="title"/>
          </p:nvPr>
        </p:nvSpPr>
        <p:spPr/>
        <p:txBody>
          <a:bodyPr/>
          <a:lstStyle/>
          <a:p>
            <a:pPr algn="ctr"/>
            <a:r>
              <a:rPr lang="en-US" altLang="zh-CN" b="1">
                <a:ea typeface="宋体" panose="02010600030101010101" pitchFamily="2" charset="-122"/>
              </a:rPr>
              <a:t>What the Surveys Tell Us</a:t>
            </a:r>
          </a:p>
        </p:txBody>
      </p:sp>
      <p:sp>
        <p:nvSpPr>
          <p:cNvPr id="58371" name="Rectangle 3">
            <a:extLst>
              <a:ext uri="{FF2B5EF4-FFF2-40B4-BE49-F238E27FC236}">
                <a16:creationId xmlns:a16="http://schemas.microsoft.com/office/drawing/2014/main" id="{C4519D4D-6324-6490-9102-722795C4AB4F}"/>
              </a:ext>
            </a:extLst>
          </p:cNvPr>
          <p:cNvSpPr>
            <a:spLocks noGrp="1" noChangeArrowheads="1"/>
          </p:cNvSpPr>
          <p:nvPr>
            <p:ph type="body" idx="1"/>
          </p:nvPr>
        </p:nvSpPr>
        <p:spPr>
          <a:xfrm>
            <a:off x="228600" y="1600200"/>
            <a:ext cx="4191000" cy="4530725"/>
          </a:xfrm>
        </p:spPr>
        <p:txBody>
          <a:bodyPr/>
          <a:lstStyle/>
          <a:p>
            <a:r>
              <a:rPr lang="en-US" altLang="zh-CN" sz="2600">
                <a:ea typeface="宋体" panose="02010600030101010101" pitchFamily="2" charset="-122"/>
              </a:rPr>
              <a:t>Participants were introduced to something new.</a:t>
            </a:r>
          </a:p>
          <a:p>
            <a:endParaRPr lang="en-US" altLang="zh-CN" sz="2600">
              <a:ea typeface="宋体" panose="02010600030101010101" pitchFamily="2" charset="-122"/>
            </a:endParaRPr>
          </a:p>
          <a:p>
            <a:r>
              <a:rPr lang="en-US" altLang="zh-CN" sz="2600">
                <a:ea typeface="宋体" panose="02010600030101010101" pitchFamily="2" charset="-122"/>
              </a:rPr>
              <a:t>Felt recipes were quick and easy to prepare.</a:t>
            </a:r>
          </a:p>
          <a:p>
            <a:endParaRPr lang="en-US" altLang="zh-CN" sz="2600">
              <a:ea typeface="宋体" panose="02010600030101010101" pitchFamily="2" charset="-122"/>
            </a:endParaRPr>
          </a:p>
          <a:p>
            <a:r>
              <a:rPr lang="en-US" altLang="zh-CN" sz="2600">
                <a:ea typeface="宋体" panose="02010600030101010101" pitchFamily="2" charset="-122"/>
              </a:rPr>
              <a:t>Were willing to try them at home.</a:t>
            </a:r>
          </a:p>
        </p:txBody>
      </p:sp>
      <p:pic>
        <p:nvPicPr>
          <p:cNvPr id="58373" name="Picture 5">
            <a:extLst>
              <a:ext uri="{FF2B5EF4-FFF2-40B4-BE49-F238E27FC236}">
                <a16:creationId xmlns:a16="http://schemas.microsoft.com/office/drawing/2014/main" id="{29D958A5-A910-955F-C91D-AC41334250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70980">
            <a:off x="4267200" y="2057400"/>
            <a:ext cx="4572000" cy="34353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